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335" r:id="rId2"/>
    <p:sldId id="340" r:id="rId3"/>
    <p:sldId id="338" r:id="rId4"/>
    <p:sldId id="341" r:id="rId5"/>
    <p:sldId id="345" r:id="rId6"/>
    <p:sldId id="346" r:id="rId7"/>
    <p:sldId id="275" r:id="rId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Century" panose="02040604050505020304" pitchFamily="18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qrFhBwBTQ5kTahoXVmByXM8Hg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01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80864F-48BA-45D3-812A-30C6BBF63B63}">
  <a:tblStyle styleId="{2580864F-48BA-45D3-812A-30C6BBF63B63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954" autoAdjust="0"/>
  </p:normalViewPr>
  <p:slideViewPr>
    <p:cSldViewPr snapToGrid="0">
      <p:cViewPr varScale="1">
        <p:scale>
          <a:sx n="186" d="100"/>
          <a:sy n="186" d="100"/>
        </p:scale>
        <p:origin x="966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57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5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Hypothesis: the range of magnitudes will be larger at an in-land location like a bay, due to the combined effects of storm and geographic conditions.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30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aseline="0" dirty="0" smtClean="0"/>
              <a:t> 500m min vs 20m min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aseline="0" dirty="0" smtClean="0"/>
              <a:t>Computationally not efficient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aseline="0" dirty="0" smtClean="0"/>
              <a:t>6492 vertices in NSN boundary == 0.003%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499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TAFB== 30% of elements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261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Revised Boundary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75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573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2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2"/>
          <p:cNvSpPr txBox="1"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dt" idx="10"/>
          </p:nvPr>
        </p:nvSpPr>
        <p:spPr>
          <a:xfrm>
            <a:off x="5932171" y="3235746"/>
            <a:ext cx="2183130" cy="28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ftr" idx="11"/>
          </p:nvPr>
        </p:nvSpPr>
        <p:spPr>
          <a:xfrm>
            <a:off x="1028700" y="3242884"/>
            <a:ext cx="4800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6057900" y="10731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33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3"/>
          <p:cNvSpPr txBox="1"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body" idx="1"/>
          </p:nvPr>
        </p:nvSpPr>
        <p:spPr>
          <a:xfrm>
            <a:off x="768350" y="2736850"/>
            <a:ext cx="7597887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dt" idx="10"/>
          </p:nvPr>
        </p:nvSpPr>
        <p:spPr>
          <a:xfrm>
            <a:off x="5860839" y="285750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ftr" idx="11"/>
          </p:nvPr>
        </p:nvSpPr>
        <p:spPr>
          <a:xfrm>
            <a:off x="514350" y="284956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4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4"/>
          <p:cNvSpPr txBox="1"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body" idx="1"/>
          </p:nvPr>
        </p:nvSpPr>
        <p:spPr>
          <a:xfrm>
            <a:off x="977899" y="2524168"/>
            <a:ext cx="7194552" cy="33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body" idx="2"/>
          </p:nvPr>
        </p:nvSpPr>
        <p:spPr>
          <a:xfrm>
            <a:off x="768351" y="2969897"/>
            <a:ext cx="7613650" cy="50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dt" idx="10"/>
          </p:nvPr>
        </p:nvSpPr>
        <p:spPr>
          <a:xfrm>
            <a:off x="5860839" y="285750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ftr" idx="11"/>
          </p:nvPr>
        </p:nvSpPr>
        <p:spPr>
          <a:xfrm>
            <a:off x="514350" y="284956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34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n-US" sz="6000" b="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34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n-US" sz="6000" b="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5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5"/>
          <p:cNvSpPr txBox="1"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1"/>
          </p:nvPr>
        </p:nvSpPr>
        <p:spPr>
          <a:xfrm>
            <a:off x="768350" y="2736237"/>
            <a:ext cx="7608491" cy="74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dt" idx="10"/>
          </p:nvPr>
        </p:nvSpPr>
        <p:spPr>
          <a:xfrm>
            <a:off x="5860839" y="2841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ftr" idx="11"/>
          </p:nvPr>
        </p:nvSpPr>
        <p:spPr>
          <a:xfrm>
            <a:off x="514350" y="284163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 txBox="1"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6"/>
          <p:cNvSpPr txBox="1"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36"/>
          <p:cNvSpPr txBox="1">
            <a:spLocks noGrp="1"/>
          </p:cNvSpPr>
          <p:nvPr>
            <p:ph type="body" idx="2"/>
          </p:nvPr>
        </p:nvSpPr>
        <p:spPr>
          <a:xfrm>
            <a:off x="514349" y="2178424"/>
            <a:ext cx="2592324" cy="248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body" idx="3"/>
          </p:nvPr>
        </p:nvSpPr>
        <p:spPr>
          <a:xfrm>
            <a:off x="3276600" y="1650999"/>
            <a:ext cx="2592324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body" idx="4"/>
          </p:nvPr>
        </p:nvSpPr>
        <p:spPr>
          <a:xfrm>
            <a:off x="3275144" y="2178050"/>
            <a:ext cx="2592324" cy="248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body" idx="5"/>
          </p:nvPr>
        </p:nvSpPr>
        <p:spPr>
          <a:xfrm>
            <a:off x="6038850" y="1644649"/>
            <a:ext cx="2592324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body" idx="6"/>
          </p:nvPr>
        </p:nvSpPr>
        <p:spPr>
          <a:xfrm>
            <a:off x="6038851" y="2178424"/>
            <a:ext cx="2592324" cy="248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6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7"/>
          <p:cNvSpPr txBox="1"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0" name="Google Shape;120;p37"/>
          <p:cNvSpPr>
            <a:spLocks noGrp="1"/>
          </p:cNvSpPr>
          <p:nvPr>
            <p:ph type="pic" idx="2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1" name="Google Shape;121;p37"/>
          <p:cNvSpPr txBox="1">
            <a:spLocks noGrp="1"/>
          </p:cNvSpPr>
          <p:nvPr>
            <p:ph type="body" idx="3"/>
          </p:nvPr>
        </p:nvSpPr>
        <p:spPr>
          <a:xfrm>
            <a:off x="516463" y="3655323"/>
            <a:ext cx="2588687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body" idx="4"/>
          </p:nvPr>
        </p:nvSpPr>
        <p:spPr>
          <a:xfrm>
            <a:off x="3280698" y="3143250"/>
            <a:ext cx="2586701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3" name="Google Shape;123;p37"/>
          <p:cNvSpPr>
            <a:spLocks noGrp="1"/>
          </p:cNvSpPr>
          <p:nvPr>
            <p:ph type="pic" idx="5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4" name="Google Shape;124;p37"/>
          <p:cNvSpPr txBox="1">
            <a:spLocks noGrp="1"/>
          </p:cNvSpPr>
          <p:nvPr>
            <p:ph type="body" idx="6"/>
          </p:nvPr>
        </p:nvSpPr>
        <p:spPr>
          <a:xfrm>
            <a:off x="3280699" y="3655323"/>
            <a:ext cx="2586701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body" idx="7"/>
          </p:nvPr>
        </p:nvSpPr>
        <p:spPr>
          <a:xfrm>
            <a:off x="6037299" y="3143250"/>
            <a:ext cx="2592352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6" name="Google Shape;126;p37"/>
          <p:cNvSpPr>
            <a:spLocks noGrp="1"/>
          </p:cNvSpPr>
          <p:nvPr>
            <p:ph type="pic" idx="8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7" name="Google Shape;127;p37"/>
          <p:cNvSpPr txBox="1">
            <a:spLocks noGrp="1"/>
          </p:cNvSpPr>
          <p:nvPr>
            <p:ph type="body" idx="9"/>
          </p:nvPr>
        </p:nvSpPr>
        <p:spPr>
          <a:xfrm>
            <a:off x="6037299" y="3655321"/>
            <a:ext cx="2589334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8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body" idx="1"/>
          </p:nvPr>
        </p:nvSpPr>
        <p:spPr>
          <a:xfrm rot="5400000">
            <a:off x="3062953" y="-902683"/>
            <a:ext cx="3018094" cy="8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9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9"/>
          <p:cNvSpPr txBox="1">
            <a:spLocks noGrp="1"/>
          </p:cNvSpPr>
          <p:nvPr>
            <p:ph type="title"/>
          </p:nvPr>
        </p:nvSpPr>
        <p:spPr>
          <a:xfrm rot="5400000">
            <a:off x="6394450" y="1250950"/>
            <a:ext cx="292735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9"/>
          <p:cNvSpPr txBox="1">
            <a:spLocks noGrp="1"/>
          </p:cNvSpPr>
          <p:nvPr>
            <p:ph type="body" idx="1"/>
          </p:nvPr>
        </p:nvSpPr>
        <p:spPr>
          <a:xfrm rot="5400000">
            <a:off x="2381251" y="-1054100"/>
            <a:ext cx="2927350" cy="615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dt" idx="10"/>
          </p:nvPr>
        </p:nvSpPr>
        <p:spPr>
          <a:xfrm>
            <a:off x="5860839" y="284956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 txBox="1">
            <a:spLocks noGrp="1"/>
          </p:cNvSpPr>
          <p:nvPr>
            <p:ph type="ftr" idx="11"/>
          </p:nvPr>
        </p:nvSpPr>
        <p:spPr>
          <a:xfrm>
            <a:off x="514350" y="285750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9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/>
            </a:lvl1pPr>
            <a:lvl2pPr marL="914400" lvl="1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2pPr>
            <a:lvl3pPr marL="1371600" lvl="2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3pPr>
            <a:lvl4pPr marL="1828800" lvl="3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4pPr>
            <a:lvl5pPr marL="2286000" lvl="4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5pPr>
            <a:lvl6pPr marL="2743200" lvl="5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6pPr>
            <a:lvl7pPr marL="3200400" lvl="6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7pPr>
            <a:lvl8pPr marL="3657600" lvl="7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8pPr>
            <a:lvl9pPr marL="4114800" lvl="8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5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5"/>
          <p:cNvSpPr txBox="1"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  <a:defRPr sz="165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5860839" y="285750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514350" y="285751"/>
            <a:ext cx="524361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40005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4629150" y="1645920"/>
            <a:ext cx="40005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body" idx="1"/>
          </p:nvPr>
        </p:nvSpPr>
        <p:spPr>
          <a:xfrm>
            <a:off x="3746686" y="560070"/>
            <a:ext cx="4882964" cy="410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2"/>
          </p:nvPr>
        </p:nvSpPr>
        <p:spPr>
          <a:xfrm>
            <a:off x="514350" y="2343150"/>
            <a:ext cx="3086100" cy="232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>
            <a:spLocks noGrp="1"/>
          </p:cNvSpPr>
          <p:nvPr>
            <p:ph type="pic" idx="2"/>
          </p:nvPr>
        </p:nvSpPr>
        <p:spPr>
          <a:xfrm>
            <a:off x="5895928" y="563431"/>
            <a:ext cx="2733722" cy="4100582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1"/>
          <p:cNvSpPr txBox="1">
            <a:spLocks noGrp="1"/>
          </p:cNvSpPr>
          <p:nvPr>
            <p:ph type="body" idx="1"/>
          </p:nvPr>
        </p:nvSpPr>
        <p:spPr>
          <a:xfrm>
            <a:off x="514350" y="2343150"/>
            <a:ext cx="5154930" cy="232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2"/>
          <p:cNvSpPr txBox="1"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>
            <a:spLocks noGrp="1"/>
          </p:cNvSpPr>
          <p:nvPr>
            <p:ph type="pic" idx="2"/>
          </p:nvPr>
        </p:nvSpPr>
        <p:spPr>
          <a:xfrm>
            <a:off x="511295" y="706080"/>
            <a:ext cx="8116380" cy="2608621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2"/>
          <p:cNvSpPr txBox="1">
            <a:spLocks noGrp="1"/>
          </p:cNvSpPr>
          <p:nvPr>
            <p:ph type="body" idx="1"/>
          </p:nvPr>
        </p:nvSpPr>
        <p:spPr>
          <a:xfrm>
            <a:off x="514350" y="4137537"/>
            <a:ext cx="8115300" cy="52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 descr="C0-HD-TOP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0" y="0"/>
            <a:ext cx="9144000" cy="10810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sz="3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33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>
            <a:spLocks noGrp="1"/>
          </p:cNvSpPr>
          <p:nvPr>
            <p:ph type="ctrTitle"/>
          </p:nvPr>
        </p:nvSpPr>
        <p:spPr>
          <a:xfrm>
            <a:off x="980694" y="3553522"/>
            <a:ext cx="7063740" cy="876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20569" rIns="68569" bIns="34275" anchor="b" anchorCtr="0">
            <a:normAutofit/>
          </a:bodyPr>
          <a:lstStyle/>
          <a:p>
            <a:pPr algn="ctr">
              <a:lnSpc>
                <a:spcPct val="85000"/>
              </a:lnSpc>
              <a:buSzPts val="7200"/>
            </a:pPr>
            <a:r>
              <a:rPr lang="en-US" dirty="0"/>
              <a:t>NC STATE ESTCP Updates </a:t>
            </a:r>
            <a:endParaRPr dirty="0"/>
          </a:p>
        </p:txBody>
      </p:sp>
      <p:sp>
        <p:nvSpPr>
          <p:cNvPr id="108" name="Google Shape;108;p1"/>
          <p:cNvSpPr txBox="1">
            <a:spLocks noGrp="1"/>
          </p:cNvSpPr>
          <p:nvPr>
            <p:ph type="subTitle" idx="1"/>
          </p:nvPr>
        </p:nvSpPr>
        <p:spPr>
          <a:xfrm>
            <a:off x="980694" y="4466110"/>
            <a:ext cx="7063740" cy="49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Pts val="1760"/>
            </a:pPr>
            <a:r>
              <a:rPr lang="en-US" dirty="0"/>
              <a:t>Jenero </a:t>
            </a:r>
            <a:r>
              <a:rPr lang="en-US" dirty="0" smtClean="0"/>
              <a:t>Knowles &amp; JC Dietrich</a:t>
            </a: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ts val="1760"/>
            </a:pPr>
            <a:r>
              <a:rPr lang="en-US" dirty="0"/>
              <a:t>1</a:t>
            </a:r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October </a:t>
            </a:r>
            <a:r>
              <a:rPr lang="en-US" dirty="0"/>
              <a:t>2024</a:t>
            </a:r>
            <a:endParaRPr dirty="0"/>
          </a:p>
        </p:txBody>
      </p:sp>
      <p:pic>
        <p:nvPicPr>
          <p:cNvPr id="109" name="Google Shape;109;p1"/>
          <p:cNvPicPr preferRelativeResize="0"/>
          <p:nvPr/>
        </p:nvPicPr>
        <p:blipFill rotWithShape="1">
          <a:blip r:embed="rId3">
            <a:alphaModFix/>
          </a:blip>
          <a:srcRect r="13713" b="2969"/>
          <a:stretch/>
        </p:blipFill>
        <p:spPr>
          <a:xfrm>
            <a:off x="2881285" y="625442"/>
            <a:ext cx="3262557" cy="291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0B53F5-3192-A823-CE15-BC5D2BAD2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035" y="82840"/>
            <a:ext cx="2310584" cy="725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E23E5D-3092-4EAC-835D-EDC7C9F3E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2" y="119419"/>
            <a:ext cx="1700931" cy="688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"/>
          <p:cNvSpPr txBox="1">
            <a:spLocks noGrp="1"/>
          </p:cNvSpPr>
          <p:nvPr>
            <p:ph type="title"/>
          </p:nvPr>
        </p:nvSpPr>
        <p:spPr>
          <a:xfrm>
            <a:off x="59473" y="175889"/>
            <a:ext cx="9010186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dirty="0" smtClean="0"/>
              <a:t>Work In Progress</a:t>
            </a:r>
            <a:endParaRPr dirty="0"/>
          </a:p>
        </p:txBody>
      </p:sp>
      <p:sp>
        <p:nvSpPr>
          <p:cNvPr id="311" name="Google Shape;311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 sz="1100"/>
              <a:t>2</a:t>
            </a:fld>
            <a:endParaRPr sz="11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38" y="817793"/>
            <a:ext cx="5139796" cy="4004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6" y="817793"/>
            <a:ext cx="3539819" cy="4010020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4512314" y="4488804"/>
            <a:ext cx="104503" cy="109728"/>
          </a:xfrm>
          <a:prstGeom prst="star5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5638800" y="4488804"/>
            <a:ext cx="104503" cy="109728"/>
          </a:xfrm>
          <a:prstGeom prst="star5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767027" y="4488804"/>
            <a:ext cx="104503" cy="109728"/>
          </a:xfrm>
          <a:prstGeom prst="star5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4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 txBox="1">
            <a:spLocks noGrp="1"/>
          </p:cNvSpPr>
          <p:nvPr>
            <p:ph type="title"/>
          </p:nvPr>
        </p:nvSpPr>
        <p:spPr>
          <a:xfrm>
            <a:off x="216049" y="216650"/>
            <a:ext cx="8448979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dirty="0" smtClean="0"/>
              <a:t>Lessons from NSN</a:t>
            </a:r>
            <a:endParaRPr dirty="0"/>
          </a:p>
        </p:txBody>
      </p:sp>
      <p:sp>
        <p:nvSpPr>
          <p:cNvPr id="280" name="Google Shape;280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 sz="1100"/>
              <a:t>3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517FB-1F80-0F89-5510-34AA9E237D7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35454" y="1312415"/>
            <a:ext cx="3657600" cy="36576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0" name="Google Shape;285;p10">
            <a:extLst>
              <a:ext uri="{FF2B5EF4-FFF2-40B4-BE49-F238E27FC236}">
                <a16:creationId xmlns:a16="http://schemas.microsoft.com/office/drawing/2014/main" id="{5207BB71-7B62-44EB-3955-3E6CD802C576}"/>
              </a:ext>
            </a:extLst>
          </p:cNvPr>
          <p:cNvSpPr txBox="1"/>
          <p:nvPr/>
        </p:nvSpPr>
        <p:spPr>
          <a:xfrm>
            <a:off x="575567" y="974825"/>
            <a:ext cx="36576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050" dirty="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HSOFS Mesh (3.6 Million Elements)</a:t>
            </a:r>
            <a:endParaRPr sz="1050" dirty="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" name="Google Shape;285;p10">
            <a:extLst>
              <a:ext uri="{FF2B5EF4-FFF2-40B4-BE49-F238E27FC236}">
                <a16:creationId xmlns:a16="http://schemas.microsoft.com/office/drawing/2014/main" id="{A77CB873-0475-20BC-BBE6-98B2FA36A16F}"/>
              </a:ext>
            </a:extLst>
          </p:cNvPr>
          <p:cNvSpPr txBox="1"/>
          <p:nvPr/>
        </p:nvSpPr>
        <p:spPr>
          <a:xfrm>
            <a:off x="4728269" y="972154"/>
            <a:ext cx="3664785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050" dirty="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NSNv4 (2.5 Million Elements)</a:t>
            </a:r>
            <a:endParaRPr sz="1050" dirty="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BE1411-7D75-B2C8-BA12-FEE37ACB2909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867" t="2374" r="3650" b="1764"/>
          <a:stretch/>
        </p:blipFill>
        <p:spPr>
          <a:xfrm>
            <a:off x="682307" y="1314701"/>
            <a:ext cx="3655314" cy="365531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BB6547-8DAF-F6F1-6C4D-C507E84CB0B4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0298" r="1565"/>
          <a:stretch/>
        </p:blipFill>
        <p:spPr>
          <a:xfrm>
            <a:off x="682307" y="1312030"/>
            <a:ext cx="3657600" cy="3655314"/>
          </a:xfrm>
          <a:prstGeom prst="rect">
            <a:avLst/>
          </a:prstGeom>
          <a:ln w="28575">
            <a:solidFill>
              <a:srgbClr val="B01513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A5ED6B-3C1B-71BA-D33B-A08A1780D8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96"/>
          <a:stretch/>
        </p:blipFill>
        <p:spPr>
          <a:xfrm>
            <a:off x="4728269" y="1319814"/>
            <a:ext cx="3664785" cy="3655314"/>
          </a:xfrm>
          <a:prstGeom prst="rect">
            <a:avLst/>
          </a:prstGeom>
          <a:ln w="28575">
            <a:solidFill>
              <a:srgbClr val="B01513"/>
            </a:solidFill>
          </a:ln>
        </p:spPr>
      </p:pic>
    </p:spTree>
    <p:extLst>
      <p:ext uri="{BB962C8B-B14F-4D97-AF65-F5344CB8AC3E}">
        <p14:creationId xmlns:p14="http://schemas.microsoft.com/office/powerpoint/2010/main" val="151352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 txBox="1">
            <a:spLocks noGrp="1"/>
          </p:cNvSpPr>
          <p:nvPr>
            <p:ph type="title"/>
          </p:nvPr>
        </p:nvSpPr>
        <p:spPr>
          <a:xfrm>
            <a:off x="216049" y="216650"/>
            <a:ext cx="8448979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dirty="0" smtClean="0"/>
              <a:t>Plan for TAFB</a:t>
            </a:r>
            <a:endParaRPr dirty="0"/>
          </a:p>
        </p:txBody>
      </p:sp>
      <p:sp>
        <p:nvSpPr>
          <p:cNvPr id="280" name="Google Shape;280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 sz="1100"/>
              <a:t>4</a:t>
            </a:fld>
            <a:endParaRPr/>
          </a:p>
        </p:txBody>
      </p:sp>
      <p:sp>
        <p:nvSpPr>
          <p:cNvPr id="12" name="Google Shape;285;p10">
            <a:extLst>
              <a:ext uri="{FF2B5EF4-FFF2-40B4-BE49-F238E27FC236}">
                <a16:creationId xmlns:a16="http://schemas.microsoft.com/office/drawing/2014/main" id="{A77CB873-0475-20BC-BBE6-98B2FA36A16F}"/>
              </a:ext>
            </a:extLst>
          </p:cNvPr>
          <p:cNvSpPr txBox="1"/>
          <p:nvPr/>
        </p:nvSpPr>
        <p:spPr>
          <a:xfrm>
            <a:off x="517076" y="779975"/>
            <a:ext cx="3664785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n-US" sz="1050" dirty="0" smtClean="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TAFB ( **GOAL** 35k Elements)</a:t>
            </a:r>
            <a:endParaRPr sz="1050" dirty="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1" y="1146815"/>
            <a:ext cx="3657600" cy="36576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54206"/>
              </p:ext>
            </p:extLst>
          </p:nvPr>
        </p:nvGraphicFramePr>
        <p:xfrm>
          <a:off x="4513781" y="1146815"/>
          <a:ext cx="3684999" cy="364895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28333">
                  <a:extLst>
                    <a:ext uri="{9D8B030D-6E8A-4147-A177-3AD203B41FA5}">
                      <a16:colId xmlns:a16="http://schemas.microsoft.com/office/drawing/2014/main" val="2633018469"/>
                    </a:ext>
                  </a:extLst>
                </a:gridCol>
                <a:gridCol w="1228333">
                  <a:extLst>
                    <a:ext uri="{9D8B030D-6E8A-4147-A177-3AD203B41FA5}">
                      <a16:colId xmlns:a16="http://schemas.microsoft.com/office/drawing/2014/main" val="1778144046"/>
                    </a:ext>
                  </a:extLst>
                </a:gridCol>
                <a:gridCol w="1228333">
                  <a:extLst>
                    <a:ext uri="{9D8B030D-6E8A-4147-A177-3AD203B41FA5}">
                      <a16:colId xmlns:a16="http://schemas.microsoft.com/office/drawing/2014/main" val="1739289800"/>
                    </a:ext>
                  </a:extLst>
                </a:gridCol>
              </a:tblGrid>
              <a:tr h="6153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Levels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Resolution</a:t>
                      </a:r>
                      <a:r>
                        <a:rPr lang="en-US" baseline="0" dirty="0" smtClean="0"/>
                        <a:t> Range (m)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Elements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2410574"/>
                  </a:ext>
                </a:extLst>
              </a:tr>
              <a:tr h="6067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TAFB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 to 100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207066"/>
                  </a:ext>
                </a:extLst>
              </a:tr>
              <a:tr h="6067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Florida</a:t>
                      </a:r>
                      <a:r>
                        <a:rPr lang="en-US" baseline="0" dirty="0" smtClean="0"/>
                        <a:t> Panhandle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r>
                        <a:rPr lang="en-US" baseline="0" dirty="0" smtClean="0"/>
                        <a:t> to 1k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10390"/>
                  </a:ext>
                </a:extLst>
              </a:tr>
              <a:tr h="6067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Gulf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1k to 30k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39361"/>
                  </a:ext>
                </a:extLst>
              </a:tr>
              <a:tr h="6067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Global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30k to 50k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729149"/>
                  </a:ext>
                </a:extLst>
              </a:tr>
              <a:tr h="606717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35k</a:t>
                      </a:r>
                      <a:endParaRPr lang="en-US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798552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72957" y="2573676"/>
            <a:ext cx="1782567" cy="1232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69204" y="2609636"/>
            <a:ext cx="744878" cy="462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74688" y="2609636"/>
            <a:ext cx="220894" cy="155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 txBox="1">
            <a:spLocks noGrp="1"/>
          </p:cNvSpPr>
          <p:nvPr>
            <p:ph type="title"/>
          </p:nvPr>
        </p:nvSpPr>
        <p:spPr>
          <a:xfrm>
            <a:off x="216049" y="216650"/>
            <a:ext cx="8448979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dirty="0" smtClean="0"/>
              <a:t>Temporary Boundary for TAFB</a:t>
            </a:r>
            <a:endParaRPr dirty="0"/>
          </a:p>
        </p:txBody>
      </p:sp>
      <p:sp>
        <p:nvSpPr>
          <p:cNvPr id="280" name="Google Shape;280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 sz="1100"/>
              <a:t>5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35" y="1125301"/>
            <a:ext cx="6066305" cy="367973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565133" y="2121613"/>
            <a:ext cx="1176391" cy="1238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8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 txBox="1">
            <a:spLocks noGrp="1"/>
          </p:cNvSpPr>
          <p:nvPr>
            <p:ph type="title"/>
          </p:nvPr>
        </p:nvSpPr>
        <p:spPr>
          <a:xfrm>
            <a:off x="216049" y="216650"/>
            <a:ext cx="8448979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dirty="0" smtClean="0">
                <a:solidFill>
                  <a:srgbClr val="0070C0"/>
                </a:solidFill>
              </a:rPr>
              <a:t>Coastlines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Floodplains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80" name="Google Shape;280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 sz="1100"/>
              <a:t>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6" y="1033850"/>
            <a:ext cx="4408747" cy="38331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842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0"/>
          <p:cNvSpPr txBox="1">
            <a:spLocks noGrp="1"/>
          </p:cNvSpPr>
          <p:nvPr>
            <p:ph type="sldNum" idx="12"/>
          </p:nvPr>
        </p:nvSpPr>
        <p:spPr>
          <a:xfrm>
            <a:off x="8571791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 sz="1100"/>
              <a:t>7</a:t>
            </a:fld>
            <a:endParaRPr sz="1100"/>
          </a:p>
        </p:txBody>
      </p:sp>
      <p:pic>
        <p:nvPicPr>
          <p:cNvPr id="398" name="Google Shape;398;p20"/>
          <p:cNvPicPr preferRelativeResize="0"/>
          <p:nvPr/>
        </p:nvPicPr>
        <p:blipFill rotWithShape="1">
          <a:blip r:embed="rId3">
            <a:alphaModFix/>
          </a:blip>
          <a:srcRect b="50000"/>
          <a:stretch/>
        </p:blipFill>
        <p:spPr>
          <a:xfrm>
            <a:off x="115558" y="378892"/>
            <a:ext cx="8731825" cy="390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0"/>
          <p:cNvPicPr preferRelativeResize="0"/>
          <p:nvPr/>
        </p:nvPicPr>
        <p:blipFill rotWithShape="1">
          <a:blip r:embed="rId4">
            <a:alphaModFix/>
          </a:blip>
          <a:srcRect b="43753"/>
          <a:stretch/>
        </p:blipFill>
        <p:spPr>
          <a:xfrm>
            <a:off x="297859" y="4414268"/>
            <a:ext cx="8367225" cy="6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0"/>
          <p:cNvSpPr txBox="1"/>
          <p:nvPr/>
        </p:nvSpPr>
        <p:spPr>
          <a:xfrm>
            <a:off x="435077" y="3126347"/>
            <a:ext cx="4572000" cy="87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Email:  jsknowle@ncsu.edu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Website: ccht.ccee.ncsu.edu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14705</TotalTime>
  <Words>149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Century</vt:lpstr>
      <vt:lpstr>Vapor Trail</vt:lpstr>
      <vt:lpstr>NC STATE ESTCP Updates </vt:lpstr>
      <vt:lpstr>Work In Progress</vt:lpstr>
      <vt:lpstr>Lessons from NSN</vt:lpstr>
      <vt:lpstr>Plan for TAFB</vt:lpstr>
      <vt:lpstr>Temporary Boundary for TAFB</vt:lpstr>
      <vt:lpstr>Coastlines and Floodplains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Storm Surge Predictions at Hyperlocal Sites: A Systematic Approach to The Worst-Case Scenario for the City of Norfolk  </dc:title>
  <cp:lastModifiedBy>Jenero Shaquille Knowles</cp:lastModifiedBy>
  <cp:revision>38</cp:revision>
  <dcterms:modified xsi:type="dcterms:W3CDTF">2024-10-15T14:45:28Z</dcterms:modified>
</cp:coreProperties>
</file>